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F32E740-CC5D-497A-B13E-815ABFDA8804}" v="184" dt="2023-11-01T01:04:23.847"/>
    <p1510:client id="{5305F41B-775B-403C-8D98-06D52D7C1BD6}" v="438" dt="2023-10-25T18:10:36.450"/>
    <p1510:client id="{9C6739F6-C91D-40F0-8F71-034F62456136}" v="1024" dt="2023-10-25T09:11:37.162"/>
    <p1510:client id="{BFD7AAD1-0877-47F9-B407-32344AAD46B2}" v="881" dt="2023-10-27T20:43:21.95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jpeg>
</file>

<file path=ppt/media/image5.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10/31/2023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10/31/2023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10/31/2023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10/31/2023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10/31/2023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10/31/2023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10/31/2023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hyperlink" Target="https://www.bleepingcomputer.com/news/security/building-automation-giant-johnson-controls-hit-by-ransomware-attack/" TargetMode="External"/><Relationship Id="rId3" Type="http://schemas.openxmlformats.org/officeDocument/2006/relationships/hyperlink" Target="https://packetstormsecurity.com/files/175225/Atlassian-Confluence-Unauthenticated-Remote-Code-Execution.html" TargetMode="External"/><Relationship Id="rId7" Type="http://schemas.openxmlformats.org/officeDocument/2006/relationships/hyperlink" Target="https://www.bleepingcomputer.com/news/security/sony-confirms-data-breach-impacting-thousands-in-the-us/" TargetMode="External"/><Relationship Id="rId2" Type="http://schemas.openxmlformats.org/officeDocument/2006/relationships/hyperlink" Target="https://www.bleepingcomputer.com/news/security/september-was-a-record-month-for-ransomware-attacks-in-2023/" TargetMode="External"/><Relationship Id="rId1" Type="http://schemas.openxmlformats.org/officeDocument/2006/relationships/slideLayout" Target="../slideLayouts/slideLayout2.xml"/><Relationship Id="rId6" Type="http://schemas.openxmlformats.org/officeDocument/2006/relationships/hyperlink" Target="https://socradar.io/cve-2023-22515-the-confluence-data-center-and-server-vulnerability/" TargetMode="External"/><Relationship Id="rId5" Type="http://schemas.openxmlformats.org/officeDocument/2006/relationships/hyperlink" Target="https://www.bleepingcomputer.com/news/security/samsung-galaxy-s23-hacked-twice-on-first-day-of-pwn2own-toronto/" TargetMode="External"/><Relationship Id="rId4" Type="http://schemas.openxmlformats.org/officeDocument/2006/relationships/hyperlink" Target="https://confluence.atlassian.com/security/cve-2023-22515-privilege-escalation-vulnerability-in-confluence-data-center-and-server-1295682276.html" TargetMode="External"/><Relationship Id="rId9" Type="http://schemas.openxmlformats.org/officeDocument/2006/relationships/hyperlink" Target="https://securityaffairs.com/144001/hacking/pwn2own-vancouver-2023-results.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descr="A newspaper with a newspaper on a table&#10;&#10;Description automatically generated">
            <a:extLst>
              <a:ext uri="{FF2B5EF4-FFF2-40B4-BE49-F238E27FC236}">
                <a16:creationId xmlns:a16="http://schemas.microsoft.com/office/drawing/2014/main" id="{D60DF054-C277-3D44-C0EB-AADAD7E5719C}"/>
              </a:ext>
            </a:extLst>
          </p:cNvPr>
          <p:cNvPicPr>
            <a:picLocks noChangeAspect="1"/>
          </p:cNvPicPr>
          <p:nvPr/>
        </p:nvPicPr>
        <p:blipFill rotWithShape="1">
          <a:blip r:embed="rId2"/>
          <a:srcRect t="67" r="19893" b="4632"/>
          <a:stretch/>
        </p:blipFill>
        <p:spPr>
          <a:xfrm>
            <a:off x="3523488" y="10"/>
            <a:ext cx="8668512" cy="6857990"/>
          </a:xfrm>
          <a:prstGeom prst="rect">
            <a:avLst/>
          </a:prstGeom>
        </p:spPr>
      </p:pic>
      <p:sp>
        <p:nvSpPr>
          <p:cNvPr id="137" name="Rectangle 136">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itle 19">
            <a:extLst>
              <a:ext uri="{FF2B5EF4-FFF2-40B4-BE49-F238E27FC236}">
                <a16:creationId xmlns:a16="http://schemas.microsoft.com/office/drawing/2014/main" id="{6F765C4A-3DB0-826B-3BAD-5E75105BC4C4}"/>
              </a:ext>
            </a:extLst>
          </p:cNvPr>
          <p:cNvSpPr>
            <a:spLocks noGrp="1"/>
          </p:cNvSpPr>
          <p:nvPr>
            <p:ph type="title"/>
          </p:nvPr>
        </p:nvSpPr>
        <p:spPr>
          <a:xfrm>
            <a:off x="96981" y="225892"/>
            <a:ext cx="4359536" cy="3204134"/>
          </a:xfrm>
        </p:spPr>
        <p:txBody>
          <a:bodyPr vert="horz" lIns="91440" tIns="45720" rIns="91440" bIns="45720" rtlCol="0" anchor="b">
            <a:normAutofit/>
          </a:bodyPr>
          <a:lstStyle/>
          <a:p>
            <a:r>
              <a:rPr lang="en-US" sz="5400" b="1" dirty="0">
                <a:solidFill>
                  <a:schemeClr val="bg1"/>
                </a:solidFill>
                <a:latin typeface="Calibri"/>
                <a:cs typeface="Calibri"/>
              </a:rPr>
              <a:t>Cyber Minutes Weekly </a:t>
            </a:r>
          </a:p>
        </p:txBody>
      </p:sp>
      <p:sp>
        <p:nvSpPr>
          <p:cNvPr id="139" name="Rectangle 138" hidden="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1" name="Rectangle 140">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TextBox 26">
            <a:extLst>
              <a:ext uri="{FF2B5EF4-FFF2-40B4-BE49-F238E27FC236}">
                <a16:creationId xmlns:a16="http://schemas.microsoft.com/office/drawing/2014/main" id="{7EBE3386-42E0-686E-C19F-E682567C5CD9}"/>
              </a:ext>
            </a:extLst>
          </p:cNvPr>
          <p:cNvSpPr txBox="1"/>
          <p:nvPr/>
        </p:nvSpPr>
        <p:spPr>
          <a:xfrm>
            <a:off x="-829" y="3536909"/>
            <a:ext cx="3045757" cy="33239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i="1" dirty="0">
                <a:solidFill>
                  <a:schemeClr val="bg1"/>
                </a:solidFill>
                <a:latin typeface="Comic Sans MS"/>
                <a:cs typeface="Calibri"/>
              </a:rPr>
              <a:t>        "</a:t>
            </a:r>
            <a:r>
              <a:rPr lang="en-US" sz="2000" b="1" i="1" dirty="0">
                <a:solidFill>
                  <a:schemeClr val="bg1"/>
                </a:solidFill>
                <a:latin typeface="calibri light"/>
                <a:cs typeface="Calibri"/>
              </a:rPr>
              <a:t>Attacks on the rise"</a:t>
            </a:r>
            <a:endParaRPr lang="en-US" sz="2000" b="1" i="1" dirty="0">
              <a:solidFill>
                <a:schemeClr val="bg1"/>
              </a:solidFill>
              <a:latin typeface="calibri light"/>
              <a:cs typeface="calibri light"/>
            </a:endParaRPr>
          </a:p>
          <a:p>
            <a:endParaRPr lang="en-US" sz="1200" i="1" dirty="0">
              <a:solidFill>
                <a:schemeClr val="bg1"/>
              </a:solidFill>
              <a:latin typeface="Comic Sans MS"/>
              <a:cs typeface="Calibri"/>
            </a:endParaRPr>
          </a:p>
          <a:p>
            <a:endParaRPr lang="en-US" sz="1200" i="1" dirty="0">
              <a:solidFill>
                <a:schemeClr val="bg1"/>
              </a:solidFill>
              <a:latin typeface="Comic Sans MS"/>
              <a:cs typeface="Calibri"/>
            </a:endParaRPr>
          </a:p>
          <a:p>
            <a:endParaRPr lang="en-US" sz="1200" i="1" dirty="0">
              <a:solidFill>
                <a:schemeClr val="bg1"/>
              </a:solidFill>
              <a:latin typeface="Comic Sans MS"/>
              <a:cs typeface="Calibri"/>
            </a:endParaRPr>
          </a:p>
          <a:p>
            <a:endParaRPr lang="en-US" sz="1200" i="1" dirty="0">
              <a:solidFill>
                <a:schemeClr val="bg1"/>
              </a:solidFill>
              <a:latin typeface="Comic Sans MS"/>
              <a:cs typeface="Calibri"/>
            </a:endParaRPr>
          </a:p>
          <a:p>
            <a:endParaRPr lang="en-US" sz="1200" i="1" dirty="0">
              <a:solidFill>
                <a:schemeClr val="bg1"/>
              </a:solidFill>
              <a:latin typeface="Comic Sans MS"/>
              <a:cs typeface="Calibri"/>
            </a:endParaRPr>
          </a:p>
          <a:p>
            <a:endParaRPr lang="en-US" sz="1200" i="1" dirty="0">
              <a:solidFill>
                <a:schemeClr val="bg1"/>
              </a:solidFill>
              <a:latin typeface="Comic Sans MS"/>
              <a:cs typeface="Calibri"/>
            </a:endParaRPr>
          </a:p>
          <a:p>
            <a:endParaRPr lang="en-US" sz="1200" i="1" dirty="0">
              <a:solidFill>
                <a:schemeClr val="bg1"/>
              </a:solidFill>
              <a:latin typeface="Comic Sans MS"/>
              <a:cs typeface="Calibri"/>
            </a:endParaRPr>
          </a:p>
          <a:p>
            <a:endParaRPr lang="en-US" sz="1200" i="1" dirty="0">
              <a:solidFill>
                <a:schemeClr val="bg1"/>
              </a:solidFill>
              <a:latin typeface="Comic Sans MS"/>
              <a:cs typeface="Calibri"/>
            </a:endParaRPr>
          </a:p>
          <a:p>
            <a:endParaRPr lang="en-US" sz="1200" i="1" dirty="0">
              <a:solidFill>
                <a:schemeClr val="bg1"/>
              </a:solidFill>
              <a:latin typeface="Comic Sans MS"/>
              <a:cs typeface="Calibri"/>
            </a:endParaRPr>
          </a:p>
          <a:p>
            <a:endParaRPr lang="en-US" sz="1200" i="1" dirty="0">
              <a:solidFill>
                <a:schemeClr val="bg1"/>
              </a:solidFill>
              <a:latin typeface="Comic Sans MS"/>
              <a:cs typeface="Calibri"/>
            </a:endParaRPr>
          </a:p>
          <a:p>
            <a:endParaRPr lang="en-US" sz="1200" i="1" dirty="0">
              <a:solidFill>
                <a:schemeClr val="bg1"/>
              </a:solidFill>
              <a:latin typeface="Comic Sans MS"/>
              <a:cs typeface="Calibri"/>
            </a:endParaRPr>
          </a:p>
          <a:p>
            <a:endParaRPr lang="en-US" sz="1200" i="1" dirty="0">
              <a:solidFill>
                <a:schemeClr val="bg1"/>
              </a:solidFill>
              <a:latin typeface="Comic Sans MS"/>
              <a:cs typeface="Calibri"/>
            </a:endParaRPr>
          </a:p>
          <a:p>
            <a:endParaRPr lang="en-US" sz="1200" i="1" dirty="0">
              <a:solidFill>
                <a:schemeClr val="bg1"/>
              </a:solidFill>
              <a:latin typeface="Comic Sans MS"/>
              <a:cs typeface="Calibri"/>
            </a:endParaRPr>
          </a:p>
          <a:p>
            <a:endParaRPr lang="en-US" sz="1200" i="1" dirty="0">
              <a:solidFill>
                <a:schemeClr val="bg1"/>
              </a:solidFill>
              <a:latin typeface="Comic Sans MS"/>
              <a:cs typeface="Calibri"/>
            </a:endParaRPr>
          </a:p>
          <a:p>
            <a:endParaRPr lang="en-US" sz="1200" i="1" dirty="0">
              <a:solidFill>
                <a:schemeClr val="bg1"/>
              </a:solidFill>
              <a:latin typeface="Comic Sans MS"/>
              <a:cs typeface="Calibri"/>
            </a:endParaRPr>
          </a:p>
          <a:p>
            <a:r>
              <a:rPr lang="en-US" sz="1200" i="1" dirty="0">
                <a:solidFill>
                  <a:schemeClr val="bg1"/>
                </a:solidFill>
                <a:latin typeface="Comic Sans MS"/>
                <a:cs typeface="Calibri"/>
              </a:rPr>
              <a:t>11-1-2023 | Jonathan Montoya</a:t>
            </a:r>
            <a:endParaRPr lang="en-US" i="1" dirty="0">
              <a:solidFill>
                <a:schemeClr val="bg1"/>
              </a:solidFill>
              <a:latin typeface="Comic Sans MS"/>
              <a:cs typeface="Calibri"/>
            </a:endParaRPr>
          </a:p>
        </p:txBody>
      </p:sp>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881F7A-9941-32DA-BCDF-651C3CBE7CEA}"/>
              </a:ext>
            </a:extLst>
          </p:cNvPr>
          <p:cNvSpPr>
            <a:spLocks noGrp="1"/>
          </p:cNvSpPr>
          <p:nvPr>
            <p:ph type="title"/>
          </p:nvPr>
        </p:nvSpPr>
        <p:spPr>
          <a:xfrm>
            <a:off x="838201" y="365125"/>
            <a:ext cx="5396992" cy="1807305"/>
          </a:xfrm>
        </p:spPr>
        <p:txBody>
          <a:bodyPr>
            <a:normAutofit fontScale="90000"/>
          </a:bodyPr>
          <a:lstStyle/>
          <a:p>
            <a:r>
              <a:rPr lang="en-US" b="1" dirty="0">
                <a:latin typeface="Calibri"/>
                <a:ea typeface="Calibri Light"/>
                <a:cs typeface="Calibri Light"/>
              </a:rPr>
              <a:t>Confluence Data Center </a:t>
            </a:r>
            <a:br>
              <a:rPr lang="en-US" b="1" dirty="0">
                <a:latin typeface="Calibri"/>
                <a:ea typeface="Calibri Light"/>
                <a:cs typeface="Calibri Light"/>
              </a:rPr>
            </a:br>
            <a:r>
              <a:rPr lang="en-US" b="1" dirty="0">
                <a:latin typeface="Calibri"/>
                <a:ea typeface="Calibri Light"/>
                <a:cs typeface="Calibri Light"/>
              </a:rPr>
              <a:t>Privilege Escalation</a:t>
            </a:r>
            <a:endParaRPr lang="en-US" b="1" dirty="0">
              <a:latin typeface="Calibri Light"/>
              <a:ea typeface="Calibri Light"/>
              <a:cs typeface="Calibri Light"/>
            </a:endParaRPr>
          </a:p>
        </p:txBody>
      </p:sp>
      <p:sp>
        <p:nvSpPr>
          <p:cNvPr id="3" name="Content Placeholder 2">
            <a:extLst>
              <a:ext uri="{FF2B5EF4-FFF2-40B4-BE49-F238E27FC236}">
                <a16:creationId xmlns:a16="http://schemas.microsoft.com/office/drawing/2014/main" id="{75EA37A2-6E48-E7A4-AF4C-6B7B7E7871B9}"/>
              </a:ext>
            </a:extLst>
          </p:cNvPr>
          <p:cNvSpPr>
            <a:spLocks noGrp="1"/>
          </p:cNvSpPr>
          <p:nvPr>
            <p:ph idx="1"/>
          </p:nvPr>
        </p:nvSpPr>
        <p:spPr>
          <a:xfrm>
            <a:off x="838200" y="2333297"/>
            <a:ext cx="4619621" cy="3843666"/>
          </a:xfrm>
        </p:spPr>
        <p:txBody>
          <a:bodyPr vert="horz" lIns="91440" tIns="45720" rIns="91440" bIns="45720" rtlCol="0" anchor="t">
            <a:normAutofit/>
          </a:bodyPr>
          <a:lstStyle/>
          <a:p>
            <a:r>
              <a:rPr lang="en-US" sz="1800" b="1" dirty="0">
                <a:ea typeface="Calibri"/>
                <a:cs typeface="Calibri"/>
              </a:rPr>
              <a:t>CVE-2023-22515</a:t>
            </a:r>
          </a:p>
          <a:p>
            <a:r>
              <a:rPr lang="en-US" sz="1400" b="1" dirty="0">
                <a:ea typeface="+mn-lt"/>
                <a:cs typeface="+mn-lt"/>
              </a:rPr>
              <a:t>Assigner: </a:t>
            </a:r>
            <a:r>
              <a:rPr lang="en-US" sz="1400" dirty="0">
                <a:ea typeface="+mn-lt"/>
                <a:cs typeface="+mn-lt"/>
              </a:rPr>
              <a:t>Atlassian</a:t>
            </a:r>
            <a:endParaRPr lang="en-US" sz="1400" dirty="0">
              <a:ea typeface="Calibri"/>
              <a:cs typeface="Calibri"/>
            </a:endParaRPr>
          </a:p>
          <a:p>
            <a:r>
              <a:rPr lang="en-US" sz="1400" b="1" dirty="0">
                <a:ea typeface="+mn-lt"/>
                <a:cs typeface="+mn-lt"/>
              </a:rPr>
              <a:t>Published: </a:t>
            </a:r>
            <a:r>
              <a:rPr lang="en-US" sz="1400" dirty="0">
                <a:ea typeface="+mn-lt"/>
                <a:cs typeface="+mn-lt"/>
              </a:rPr>
              <a:t>2023-10-04 </a:t>
            </a:r>
            <a:r>
              <a:rPr lang="en-US" sz="1400" b="1" dirty="0">
                <a:ea typeface="+mn-lt"/>
                <a:cs typeface="+mn-lt"/>
              </a:rPr>
              <a:t>Updated: </a:t>
            </a:r>
            <a:r>
              <a:rPr lang="en-US" sz="1400" dirty="0">
                <a:ea typeface="+mn-lt"/>
                <a:cs typeface="+mn-lt"/>
              </a:rPr>
              <a:t>2023-10-20</a:t>
            </a:r>
            <a:endParaRPr lang="en-US" sz="1400" dirty="0">
              <a:ea typeface="Calibri"/>
              <a:cs typeface="Calibri"/>
            </a:endParaRPr>
          </a:p>
          <a:p>
            <a:r>
              <a:rPr lang="en-US" sz="1400" dirty="0">
                <a:ea typeface="+mn-lt"/>
                <a:cs typeface="+mn-lt"/>
              </a:rPr>
              <a:t>Atlassian has been made aware of an issue reported by a handful of customers where external attackers may have exploited a previously unknown vulnerability in publicly accessible Confluence Data Center and Server instances to create unauthorized Confluence administrator accounts and access Confluence instances. Atlassian Cloud sites are not affected by this vulnerability. If your Confluence site is accessed via an atlassian.net domain, it is hosted by Atlassian and is not vulnerable to this issue.   - CVE.org</a:t>
            </a:r>
            <a:endParaRPr lang="en-US" sz="1400" dirty="0">
              <a:ea typeface="Calibri"/>
              <a:cs typeface="Calibri"/>
            </a:endParaRPr>
          </a:p>
          <a:p>
            <a:r>
              <a:rPr lang="en-US" sz="1800" b="1" dirty="0">
                <a:latin typeface="Calibri"/>
                <a:ea typeface="Calibri"/>
                <a:cs typeface="Calibri"/>
              </a:rPr>
              <a:t>Critical CVSS</a:t>
            </a:r>
            <a:r>
              <a:rPr lang="en-US" sz="1800" dirty="0">
                <a:latin typeface="Calibri"/>
                <a:ea typeface="Calibri"/>
                <a:cs typeface="Calibri"/>
              </a:rPr>
              <a:t> </a:t>
            </a:r>
            <a:r>
              <a:rPr lang="en-US" sz="1800" b="1" dirty="0">
                <a:solidFill>
                  <a:srgbClr val="FF0000"/>
                </a:solidFill>
                <a:latin typeface="Calibri"/>
                <a:ea typeface="Calibri"/>
                <a:cs typeface="Calibri"/>
              </a:rPr>
              <a:t>10</a:t>
            </a:r>
          </a:p>
          <a:p>
            <a:r>
              <a:rPr lang="en-US" sz="1800" b="1" dirty="0">
                <a:latin typeface="Calibri"/>
                <a:ea typeface="Calibri"/>
                <a:cs typeface="Calibri"/>
              </a:rPr>
              <a:t>Able to be executed in</a:t>
            </a:r>
            <a:r>
              <a:rPr lang="en-US" sz="1800" b="1" dirty="0">
                <a:solidFill>
                  <a:srgbClr val="FF0000"/>
                </a:solidFill>
                <a:latin typeface="Calibri"/>
                <a:ea typeface="Calibri"/>
                <a:cs typeface="Calibri"/>
              </a:rPr>
              <a:t> </a:t>
            </a:r>
            <a:r>
              <a:rPr lang="en-US" sz="1800" b="1" u="sng" dirty="0">
                <a:solidFill>
                  <a:srgbClr val="FF0000"/>
                </a:solidFill>
                <a:latin typeface="Calibri"/>
                <a:ea typeface="Calibri"/>
                <a:cs typeface="Calibri"/>
              </a:rPr>
              <a:t>under</a:t>
            </a:r>
            <a:r>
              <a:rPr lang="en-US" sz="1800" u="sng" dirty="0">
                <a:solidFill>
                  <a:srgbClr val="FF0000"/>
                </a:solidFill>
                <a:latin typeface="Calibri"/>
                <a:ea typeface="Calibri"/>
                <a:cs typeface="Calibri"/>
              </a:rPr>
              <a:t> </a:t>
            </a:r>
            <a:r>
              <a:rPr lang="en-US" sz="1800" b="1" u="sng" dirty="0">
                <a:solidFill>
                  <a:srgbClr val="FF0000"/>
                </a:solidFill>
                <a:latin typeface="Calibri"/>
                <a:ea typeface="Calibri"/>
                <a:cs typeface="Calibri"/>
              </a:rPr>
              <a:t>30</a:t>
            </a:r>
            <a:r>
              <a:rPr lang="en-US" sz="1800" u="sng" dirty="0">
                <a:solidFill>
                  <a:srgbClr val="FF0000"/>
                </a:solidFill>
                <a:latin typeface="Calibri"/>
                <a:ea typeface="Calibri"/>
                <a:cs typeface="Calibri"/>
              </a:rPr>
              <a:t> </a:t>
            </a:r>
            <a:r>
              <a:rPr lang="en-US" sz="1800" b="1" u="sng" dirty="0">
                <a:solidFill>
                  <a:srgbClr val="FF0000"/>
                </a:solidFill>
                <a:latin typeface="Calibri"/>
                <a:ea typeface="Calibri"/>
                <a:cs typeface="Calibri"/>
              </a:rPr>
              <a:t>seconds</a:t>
            </a:r>
          </a:p>
          <a:p>
            <a:endParaRPr lang="en-US" sz="1400">
              <a:ea typeface="Calibri"/>
              <a:cs typeface="Calibri"/>
            </a:endParaRPr>
          </a:p>
        </p:txBody>
      </p:sp>
      <p:pic>
        <p:nvPicPr>
          <p:cNvPr id="4" name="Picture 3" descr="A person sitting at a desk with a computer&#10;&#10;Description automatically generated">
            <a:extLst>
              <a:ext uri="{FF2B5EF4-FFF2-40B4-BE49-F238E27FC236}">
                <a16:creationId xmlns:a16="http://schemas.microsoft.com/office/drawing/2014/main" id="{99CCC499-4B1B-AD1B-BC36-C60198733AA6}"/>
              </a:ext>
            </a:extLst>
          </p:cNvPr>
          <p:cNvPicPr>
            <a:picLocks noChangeAspect="1"/>
          </p:cNvPicPr>
          <p:nvPr/>
        </p:nvPicPr>
        <p:blipFill rotWithShape="1">
          <a:blip r:embed="rId2"/>
          <a:srcRect l="6639" r="6414"/>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783949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750"/>
                                        <p:tgtEl>
                                          <p:spTgt spid="2"/>
                                        </p:tgtEl>
                                      </p:cBhvr>
                                    </p:animEffect>
                                  </p:childTnLst>
                                </p:cTn>
                              </p:par>
                            </p:childTnLst>
                          </p:cTn>
                        </p:par>
                        <p:par>
                          <p:cTn id="8" fill="hold">
                            <p:stCondLst>
                              <p:cond delay="750"/>
                            </p:stCondLst>
                            <p:childTnLst>
                              <p:par>
                                <p:cTn id="9" presetID="10" presetClass="entr" presetSubtype="0" fill="hold" grpId="0" nodeType="afterEffect">
                                  <p:stCondLst>
                                    <p:cond delay="75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2000"/>
                            </p:stCondLst>
                            <p:childTnLst>
                              <p:par>
                                <p:cTn id="13" presetID="10" presetClass="entr" presetSubtype="0" fill="hold" grpId="0" nodeType="afterEffect">
                                  <p:stCondLst>
                                    <p:cond delay="50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par>
                          <p:cTn id="16" fill="hold">
                            <p:stCondLst>
                              <p:cond delay="3000"/>
                            </p:stCondLst>
                            <p:childTnLst>
                              <p:par>
                                <p:cTn id="17" presetID="10" presetClass="entr" presetSubtype="0" fill="hold" grpId="0" nodeType="afterEffect">
                                  <p:stCondLst>
                                    <p:cond delay="50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childTnLst>
                          </p:cTn>
                        </p:par>
                        <p:par>
                          <p:cTn id="20" fill="hold">
                            <p:stCondLst>
                              <p:cond delay="4000"/>
                            </p:stCondLst>
                            <p:childTnLst>
                              <p:par>
                                <p:cTn id="21" presetID="10" presetClass="entr" presetSubtype="0" fill="hold" grpId="0" nodeType="afterEffect">
                                  <p:stCondLst>
                                    <p:cond delay="50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500"/>
                                        <p:tgtEl>
                                          <p:spTgt spid="3">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ntr" presetSubtype="10" fill="hold" grpId="0" nodeType="click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randombar(horizontal)">
                                      <p:cBhvr>
                                        <p:cTn id="28" dur="500"/>
                                        <p:tgtEl>
                                          <p:spTgt spid="3">
                                            <p:txEl>
                                              <p:pRg st="4" end="4"/>
                                            </p:txEl>
                                          </p:spTgt>
                                        </p:tgtEl>
                                      </p:cBhvr>
                                    </p:animEffect>
                                  </p:childTnLst>
                                </p:cTn>
                              </p:par>
                            </p:childTnLst>
                          </p:cTn>
                        </p:par>
                        <p:par>
                          <p:cTn id="29" fill="hold">
                            <p:stCondLst>
                              <p:cond delay="500"/>
                            </p:stCondLst>
                            <p:childTnLst>
                              <p:par>
                                <p:cTn id="30" presetID="14" presetClass="entr" presetSubtype="10" fill="hold" grpId="0" nodeType="afterEffect">
                                  <p:stCondLst>
                                    <p:cond delay="25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randombar(horizontal)">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Confluence CVE">
            <a:hlinkClick r:id="" action="ppaction://media"/>
            <a:extLst>
              <a:ext uri="{FF2B5EF4-FFF2-40B4-BE49-F238E27FC236}">
                <a16:creationId xmlns:a16="http://schemas.microsoft.com/office/drawing/2014/main" id="{1E261FD3-56FF-3594-2FA6-29AAD0473A8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8425" y="74428"/>
            <a:ext cx="12004010" cy="6647120"/>
          </a:xfrm>
          <a:prstGeom prst="rect">
            <a:avLst/>
          </a:prstGeom>
        </p:spPr>
      </p:pic>
    </p:spTree>
    <p:extLst>
      <p:ext uri="{BB962C8B-B14F-4D97-AF65-F5344CB8AC3E}">
        <p14:creationId xmlns:p14="http://schemas.microsoft.com/office/powerpoint/2010/main" val="21542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3F0B8CEB-8279-4E5E-A0CE-1FC9F71736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782" y="0"/>
            <a:ext cx="7421217"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E2CC36-0BDC-74E3-1E1E-4BD54B031634}"/>
              </a:ext>
            </a:extLst>
          </p:cNvPr>
          <p:cNvSpPr>
            <a:spLocks noGrp="1"/>
          </p:cNvSpPr>
          <p:nvPr>
            <p:ph type="title"/>
          </p:nvPr>
        </p:nvSpPr>
        <p:spPr>
          <a:xfrm>
            <a:off x="7320466" y="609600"/>
            <a:ext cx="4140014" cy="1330839"/>
          </a:xfrm>
        </p:spPr>
        <p:txBody>
          <a:bodyPr>
            <a:normAutofit/>
          </a:bodyPr>
          <a:lstStyle/>
          <a:p>
            <a:r>
              <a:rPr lang="en-US" b="1" i="1" dirty="0">
                <a:solidFill>
                  <a:srgbClr val="C00000"/>
                </a:solidFill>
                <a:latin typeface="Comic Sans MS"/>
                <a:ea typeface="Calibri Light"/>
                <a:cs typeface="Calibri Light"/>
              </a:rPr>
              <a:t>Ransomware</a:t>
            </a:r>
            <a:r>
              <a:rPr lang="en-US" b="1" i="1" dirty="0">
                <a:solidFill>
                  <a:schemeClr val="bg1"/>
                </a:solidFill>
                <a:latin typeface="Comic Sans MS"/>
                <a:ea typeface="Calibri Light"/>
                <a:cs typeface="Calibri Light"/>
              </a:rPr>
              <a:t> on a tear</a:t>
            </a:r>
            <a:endParaRPr lang="en-US" b="1" i="1" dirty="0">
              <a:solidFill>
                <a:schemeClr val="bg1"/>
              </a:solidFill>
              <a:latin typeface="Comic Sans MS"/>
            </a:endParaRPr>
          </a:p>
        </p:txBody>
      </p:sp>
      <p:pic>
        <p:nvPicPr>
          <p:cNvPr id="4" name="Picture 3" descr="A world map with numbers and a red background&#10;&#10;Description automatically generated">
            <a:extLst>
              <a:ext uri="{FF2B5EF4-FFF2-40B4-BE49-F238E27FC236}">
                <a16:creationId xmlns:a16="http://schemas.microsoft.com/office/drawing/2014/main" id="{7BB45885-77CE-B30B-3FB7-A8F62388633F}"/>
              </a:ext>
            </a:extLst>
          </p:cNvPr>
          <p:cNvPicPr>
            <a:picLocks noChangeAspect="1"/>
          </p:cNvPicPr>
          <p:nvPr/>
        </p:nvPicPr>
        <p:blipFill rotWithShape="1">
          <a:blip r:embed="rId2"/>
          <a:srcRect l="17268" r="26123"/>
          <a:stretch/>
        </p:blipFill>
        <p:spPr>
          <a:xfrm>
            <a:off x="20" y="10"/>
            <a:ext cx="6901711" cy="6857990"/>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p:spPr>
      </p:pic>
      <p:sp>
        <p:nvSpPr>
          <p:cNvPr id="3" name="Content Placeholder 2">
            <a:extLst>
              <a:ext uri="{FF2B5EF4-FFF2-40B4-BE49-F238E27FC236}">
                <a16:creationId xmlns:a16="http://schemas.microsoft.com/office/drawing/2014/main" id="{28907AF2-0893-5E68-56AF-2B04E4259BAC}"/>
              </a:ext>
            </a:extLst>
          </p:cNvPr>
          <p:cNvSpPr>
            <a:spLocks noGrp="1"/>
          </p:cNvSpPr>
          <p:nvPr>
            <p:ph idx="1"/>
          </p:nvPr>
        </p:nvSpPr>
        <p:spPr>
          <a:xfrm>
            <a:off x="7320465" y="2194102"/>
            <a:ext cx="4140013" cy="3908586"/>
          </a:xfrm>
        </p:spPr>
        <p:txBody>
          <a:bodyPr vert="horz" lIns="91440" tIns="45720" rIns="91440" bIns="45720" rtlCol="0" anchor="t">
            <a:normAutofit/>
          </a:bodyPr>
          <a:lstStyle/>
          <a:p>
            <a:r>
              <a:rPr lang="en-US" sz="2000" b="1" u="sng" dirty="0">
                <a:solidFill>
                  <a:srgbClr val="FF0000"/>
                </a:solidFill>
                <a:ea typeface="Calibri"/>
                <a:cs typeface="Calibri"/>
              </a:rPr>
              <a:t>514 Attacks</a:t>
            </a:r>
            <a:r>
              <a:rPr lang="en-US" sz="2000" dirty="0">
                <a:ea typeface="Calibri"/>
                <a:cs typeface="Calibri"/>
              </a:rPr>
              <a:t> </a:t>
            </a:r>
            <a:r>
              <a:rPr lang="en-US" sz="2000" dirty="0">
                <a:solidFill>
                  <a:schemeClr val="bg1"/>
                </a:solidFill>
                <a:ea typeface="Calibri"/>
                <a:cs typeface="Calibri"/>
              </a:rPr>
              <a:t>worldwide in September</a:t>
            </a:r>
          </a:p>
          <a:p>
            <a:r>
              <a:rPr lang="en-US" sz="2000" dirty="0">
                <a:solidFill>
                  <a:schemeClr val="bg1"/>
                </a:solidFill>
                <a:ea typeface="Calibri"/>
                <a:cs typeface="Calibri"/>
              </a:rPr>
              <a:t>Estimated</a:t>
            </a:r>
            <a:r>
              <a:rPr lang="en-US" sz="2000" dirty="0">
                <a:ea typeface="Calibri"/>
                <a:cs typeface="Calibri"/>
              </a:rPr>
              <a:t> </a:t>
            </a:r>
            <a:r>
              <a:rPr lang="en-US" sz="2000" b="1" u="sng" dirty="0">
                <a:solidFill>
                  <a:srgbClr val="FF0000"/>
                </a:solidFill>
                <a:ea typeface="Calibri"/>
                <a:cs typeface="Calibri"/>
              </a:rPr>
              <a:t>50-500M</a:t>
            </a:r>
            <a:r>
              <a:rPr lang="en-US" sz="2000" dirty="0">
                <a:ea typeface="Calibri"/>
                <a:cs typeface="Calibri"/>
              </a:rPr>
              <a:t> </a:t>
            </a:r>
            <a:r>
              <a:rPr lang="en-US" sz="2000" dirty="0">
                <a:solidFill>
                  <a:schemeClr val="bg1"/>
                </a:solidFill>
                <a:ea typeface="Calibri"/>
                <a:cs typeface="Calibri"/>
              </a:rPr>
              <a:t>in payments</a:t>
            </a:r>
          </a:p>
          <a:p>
            <a:r>
              <a:rPr lang="en-US" sz="2000" dirty="0">
                <a:solidFill>
                  <a:schemeClr val="bg1"/>
                </a:solidFill>
                <a:ea typeface="Calibri"/>
                <a:cs typeface="Calibri"/>
              </a:rPr>
              <a:t>Major companies hit including MGM, Casio, Johnson Controls, Sony, etc. </a:t>
            </a:r>
          </a:p>
          <a:p>
            <a:r>
              <a:rPr lang="en-US" sz="2000" dirty="0">
                <a:solidFill>
                  <a:schemeClr val="bg1"/>
                </a:solidFill>
                <a:ea typeface="Calibri"/>
                <a:cs typeface="Calibri"/>
              </a:rPr>
              <a:t>"Dark Corporations" like </a:t>
            </a:r>
            <a:r>
              <a:rPr lang="en-US" sz="2000" dirty="0" err="1">
                <a:solidFill>
                  <a:schemeClr val="bg1"/>
                </a:solidFill>
                <a:ea typeface="Calibri"/>
                <a:cs typeface="Calibri"/>
              </a:rPr>
              <a:t>EvilCorp</a:t>
            </a:r>
            <a:r>
              <a:rPr lang="en-US" sz="2000" dirty="0">
                <a:solidFill>
                  <a:schemeClr val="bg1"/>
                </a:solidFill>
                <a:ea typeface="Calibri"/>
                <a:cs typeface="Calibri"/>
              </a:rPr>
              <a:t>, Clop, Dark Angels Team, and many more.  </a:t>
            </a:r>
          </a:p>
        </p:txBody>
      </p:sp>
    </p:spTree>
    <p:extLst>
      <p:ext uri="{BB962C8B-B14F-4D97-AF65-F5344CB8AC3E}">
        <p14:creationId xmlns:p14="http://schemas.microsoft.com/office/powerpoint/2010/main" val="27741159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750"/>
                                        <p:tgtEl>
                                          <p:spTgt spid="2"/>
                                        </p:tgtEl>
                                      </p:cBhvr>
                                    </p:animEffect>
                                  </p:childTnLst>
                                </p:cTn>
                              </p:par>
                            </p:childTnLst>
                          </p:cTn>
                        </p:par>
                        <p:par>
                          <p:cTn id="8" fill="hold">
                            <p:stCondLst>
                              <p:cond delay="750"/>
                            </p:stCondLst>
                            <p:childTnLst>
                              <p:par>
                                <p:cTn id="9" presetID="10" presetClass="entr" presetSubtype="0" fill="hold" grpId="0" nodeType="afterEffect">
                                  <p:stCondLst>
                                    <p:cond delay="75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par>
                          <p:cTn id="12" fill="hold">
                            <p:stCondLst>
                              <p:cond delay="2000"/>
                            </p:stCondLst>
                            <p:childTnLst>
                              <p:par>
                                <p:cTn id="13" presetID="10" presetClass="entr" presetSubtype="0" fill="hold" grpId="0" nodeType="afterEffect">
                                  <p:stCondLst>
                                    <p:cond delay="50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par>
                          <p:cTn id="16" fill="hold">
                            <p:stCondLst>
                              <p:cond delay="3000"/>
                            </p:stCondLst>
                            <p:childTnLst>
                              <p:par>
                                <p:cTn id="17" presetID="10" presetClass="entr" presetSubtype="0" fill="hold" grpId="0" nodeType="afterEffect">
                                  <p:stCondLst>
                                    <p:cond delay="75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childTnLst>
                          </p:cTn>
                        </p:par>
                        <p:par>
                          <p:cTn id="20" fill="hold">
                            <p:stCondLst>
                              <p:cond delay="4250"/>
                            </p:stCondLst>
                            <p:childTnLst>
                              <p:par>
                                <p:cTn id="21" presetID="10" presetClass="entr" presetSubtype="0" fill="hold" grpId="0" nodeType="afterEffect">
                                  <p:stCondLst>
                                    <p:cond delay="100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5" name="Rectangle 104">
            <a:extLst>
              <a:ext uri="{FF2B5EF4-FFF2-40B4-BE49-F238E27FC236}">
                <a16:creationId xmlns:a16="http://schemas.microsoft.com/office/drawing/2014/main" id="{5D13CC36-B950-4F02-9BAF-9A7EB267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ectangle 106">
            <a:extLst>
              <a:ext uri="{FF2B5EF4-FFF2-40B4-BE49-F238E27FC236}">
                <a16:creationId xmlns:a16="http://schemas.microsoft.com/office/drawing/2014/main" id="{D1BDED99-B35B-4FEE-A274-8E8DB6FEEE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02473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A red sky with clouds and a city in the background&#10;&#10;Description automatically generated">
            <a:extLst>
              <a:ext uri="{FF2B5EF4-FFF2-40B4-BE49-F238E27FC236}">
                <a16:creationId xmlns:a16="http://schemas.microsoft.com/office/drawing/2014/main" id="{703E6D92-FAAF-4DF5-684C-50F80FBE924B}"/>
              </a:ext>
            </a:extLst>
          </p:cNvPr>
          <p:cNvPicPr>
            <a:picLocks noGrp="1" noChangeAspect="1"/>
          </p:cNvPicPr>
          <p:nvPr>
            <p:ph idx="1"/>
          </p:nvPr>
        </p:nvPicPr>
        <p:blipFill rotWithShape="1">
          <a:blip r:embed="rId2"/>
          <a:srcRect l="32389" r="32967"/>
          <a:stretch/>
        </p:blipFill>
        <p:spPr>
          <a:xfrm>
            <a:off x="7968222" y="10"/>
            <a:ext cx="4223778" cy="6857990"/>
          </a:xfrm>
          <a:custGeom>
            <a:avLst/>
            <a:gdLst/>
            <a:ahLst/>
            <a:cxnLst/>
            <a:rect l="l" t="t" r="r" b="b"/>
            <a:pathLst>
              <a:path w="4223778" h="6865951">
                <a:moveTo>
                  <a:pt x="478794" y="0"/>
                </a:moveTo>
                <a:lnTo>
                  <a:pt x="4223778" y="0"/>
                </a:lnTo>
                <a:lnTo>
                  <a:pt x="4223778" y="6865951"/>
                </a:lnTo>
                <a:lnTo>
                  <a:pt x="52221" y="6865951"/>
                </a:lnTo>
                <a:lnTo>
                  <a:pt x="49989" y="6844695"/>
                </a:lnTo>
                <a:cubicBezTo>
                  <a:pt x="46440" y="6810509"/>
                  <a:pt x="42891" y="6776323"/>
                  <a:pt x="41304" y="6765443"/>
                </a:cubicBezTo>
                <a:cubicBezTo>
                  <a:pt x="35681" y="6732842"/>
                  <a:pt x="13533" y="6716945"/>
                  <a:pt x="11182" y="6694817"/>
                </a:cubicBezTo>
                <a:cubicBezTo>
                  <a:pt x="16764" y="6697663"/>
                  <a:pt x="14835" y="6635151"/>
                  <a:pt x="10913" y="6627127"/>
                </a:cubicBezTo>
                <a:cubicBezTo>
                  <a:pt x="19564" y="6579282"/>
                  <a:pt x="-12861" y="6585665"/>
                  <a:pt x="5999" y="6527525"/>
                </a:cubicBezTo>
                <a:cubicBezTo>
                  <a:pt x="12287" y="6468687"/>
                  <a:pt x="19003" y="6409739"/>
                  <a:pt x="7685" y="6346547"/>
                </a:cubicBezTo>
                <a:cubicBezTo>
                  <a:pt x="31149" y="6240430"/>
                  <a:pt x="5895" y="6134229"/>
                  <a:pt x="12535" y="6084924"/>
                </a:cubicBezTo>
                <a:cubicBezTo>
                  <a:pt x="14696" y="6024961"/>
                  <a:pt x="53867" y="6020785"/>
                  <a:pt x="45320" y="5989742"/>
                </a:cubicBezTo>
                <a:cubicBezTo>
                  <a:pt x="41264" y="5940899"/>
                  <a:pt x="43258" y="5932095"/>
                  <a:pt x="40418" y="5889597"/>
                </a:cubicBezTo>
                <a:cubicBezTo>
                  <a:pt x="20860" y="5848611"/>
                  <a:pt x="51187" y="5792775"/>
                  <a:pt x="49796" y="5755774"/>
                </a:cubicBezTo>
                <a:cubicBezTo>
                  <a:pt x="43522" y="5734342"/>
                  <a:pt x="37368" y="5692606"/>
                  <a:pt x="49956" y="5684909"/>
                </a:cubicBezTo>
                <a:cubicBezTo>
                  <a:pt x="52825" y="5660429"/>
                  <a:pt x="62553" y="5623499"/>
                  <a:pt x="67011" y="5608897"/>
                </a:cubicBezTo>
                <a:lnTo>
                  <a:pt x="76701" y="5597290"/>
                </a:lnTo>
                <a:cubicBezTo>
                  <a:pt x="87717" y="5587442"/>
                  <a:pt x="82431" y="5550877"/>
                  <a:pt x="89120" y="5529641"/>
                </a:cubicBezTo>
                <a:cubicBezTo>
                  <a:pt x="69291" y="5496375"/>
                  <a:pt x="118554" y="5526326"/>
                  <a:pt x="94330" y="5470852"/>
                </a:cubicBezTo>
                <a:cubicBezTo>
                  <a:pt x="95483" y="5449506"/>
                  <a:pt x="114690" y="5429653"/>
                  <a:pt x="116139" y="5390946"/>
                </a:cubicBezTo>
                <a:cubicBezTo>
                  <a:pt x="127589" y="5337323"/>
                  <a:pt x="132794" y="5338384"/>
                  <a:pt x="135560" y="5284344"/>
                </a:cubicBezTo>
                <a:cubicBezTo>
                  <a:pt x="143629" y="5226223"/>
                  <a:pt x="148113" y="5192743"/>
                  <a:pt x="158141" y="5143920"/>
                </a:cubicBezTo>
                <a:cubicBezTo>
                  <a:pt x="170128" y="5118849"/>
                  <a:pt x="159838" y="5102006"/>
                  <a:pt x="174950" y="5088188"/>
                </a:cubicBezTo>
                <a:cubicBezTo>
                  <a:pt x="197620" y="5107654"/>
                  <a:pt x="181875" y="4983257"/>
                  <a:pt x="203603" y="5010764"/>
                </a:cubicBezTo>
                <a:lnTo>
                  <a:pt x="258582" y="4919969"/>
                </a:lnTo>
                <a:cubicBezTo>
                  <a:pt x="238838" y="4883087"/>
                  <a:pt x="271098" y="4853332"/>
                  <a:pt x="287910" y="4849612"/>
                </a:cubicBezTo>
                <a:cubicBezTo>
                  <a:pt x="294156" y="4811643"/>
                  <a:pt x="286101" y="4834074"/>
                  <a:pt x="305439" y="4799017"/>
                </a:cubicBezTo>
                <a:cubicBezTo>
                  <a:pt x="322572" y="4758926"/>
                  <a:pt x="352642" y="4705848"/>
                  <a:pt x="373456" y="4667754"/>
                </a:cubicBezTo>
                <a:cubicBezTo>
                  <a:pt x="384080" y="4649919"/>
                  <a:pt x="401158" y="4670663"/>
                  <a:pt x="407944" y="4574050"/>
                </a:cubicBezTo>
                <a:cubicBezTo>
                  <a:pt x="408098" y="4548109"/>
                  <a:pt x="427782" y="4503327"/>
                  <a:pt x="425133" y="4462469"/>
                </a:cubicBezTo>
                <a:lnTo>
                  <a:pt x="433890" y="4364681"/>
                </a:lnTo>
                <a:cubicBezTo>
                  <a:pt x="430018" y="4339230"/>
                  <a:pt x="435361" y="4287915"/>
                  <a:pt x="440691" y="4222147"/>
                </a:cubicBezTo>
                <a:cubicBezTo>
                  <a:pt x="451463" y="4164562"/>
                  <a:pt x="497377" y="4067298"/>
                  <a:pt x="503057" y="3977136"/>
                </a:cubicBezTo>
                <a:cubicBezTo>
                  <a:pt x="519229" y="3939837"/>
                  <a:pt x="472839" y="3875689"/>
                  <a:pt x="507582" y="3776020"/>
                </a:cubicBezTo>
                <a:cubicBezTo>
                  <a:pt x="497716" y="3757477"/>
                  <a:pt x="518006" y="3707185"/>
                  <a:pt x="521577" y="3692206"/>
                </a:cubicBezTo>
                <a:cubicBezTo>
                  <a:pt x="525148" y="3677227"/>
                  <a:pt x="526352" y="3687655"/>
                  <a:pt x="529009" y="3686147"/>
                </a:cubicBezTo>
                <a:cubicBezTo>
                  <a:pt x="531848" y="3650325"/>
                  <a:pt x="545504" y="3563351"/>
                  <a:pt x="551870" y="3514534"/>
                </a:cubicBezTo>
                <a:cubicBezTo>
                  <a:pt x="561331" y="3487751"/>
                  <a:pt x="581973" y="3426419"/>
                  <a:pt x="567205" y="3393248"/>
                </a:cubicBezTo>
                <a:cubicBezTo>
                  <a:pt x="585208" y="3400657"/>
                  <a:pt x="563566" y="3353906"/>
                  <a:pt x="579630" y="3344723"/>
                </a:cubicBezTo>
                <a:cubicBezTo>
                  <a:pt x="592861" y="3339338"/>
                  <a:pt x="589379" y="3323900"/>
                  <a:pt x="592672" y="3310978"/>
                </a:cubicBezTo>
                <a:cubicBezTo>
                  <a:pt x="605351" y="3299735"/>
                  <a:pt x="594296" y="3237176"/>
                  <a:pt x="589270" y="3216655"/>
                </a:cubicBezTo>
                <a:cubicBezTo>
                  <a:pt x="566909" y="3160431"/>
                  <a:pt x="626099" y="3142203"/>
                  <a:pt x="609663" y="3096973"/>
                </a:cubicBezTo>
                <a:cubicBezTo>
                  <a:pt x="609191" y="3084373"/>
                  <a:pt x="615889" y="3033331"/>
                  <a:pt x="618886" y="3023628"/>
                </a:cubicBezTo>
                <a:lnTo>
                  <a:pt x="630425" y="2998646"/>
                </a:lnTo>
                <a:lnTo>
                  <a:pt x="640017" y="2995914"/>
                </a:lnTo>
                <a:lnTo>
                  <a:pt x="643600" y="2978244"/>
                </a:lnTo>
                <a:lnTo>
                  <a:pt x="659520" y="2950805"/>
                </a:lnTo>
                <a:cubicBezTo>
                  <a:pt x="620152" y="2937671"/>
                  <a:pt x="687598" y="2860550"/>
                  <a:pt x="650890" y="2864933"/>
                </a:cubicBezTo>
                <a:cubicBezTo>
                  <a:pt x="663707" y="2817056"/>
                  <a:pt x="662078" y="2779813"/>
                  <a:pt x="640210" y="2741864"/>
                </a:cubicBezTo>
                <a:cubicBezTo>
                  <a:pt x="634452" y="2649732"/>
                  <a:pt x="665268" y="2597914"/>
                  <a:pt x="639387" y="2510931"/>
                </a:cubicBezTo>
                <a:cubicBezTo>
                  <a:pt x="645574" y="2407642"/>
                  <a:pt x="671719" y="2317589"/>
                  <a:pt x="680438" y="2227415"/>
                </a:cubicBezTo>
                <a:cubicBezTo>
                  <a:pt x="664175" y="2189847"/>
                  <a:pt x="704423" y="2141655"/>
                  <a:pt x="688135" y="2054289"/>
                </a:cubicBezTo>
                <a:cubicBezTo>
                  <a:pt x="683239" y="2048201"/>
                  <a:pt x="684029" y="1979567"/>
                  <a:pt x="681480" y="1972202"/>
                </a:cubicBezTo>
                <a:lnTo>
                  <a:pt x="686247" y="1917474"/>
                </a:lnTo>
                <a:lnTo>
                  <a:pt x="679783" y="1862721"/>
                </a:lnTo>
                <a:cubicBezTo>
                  <a:pt x="683677" y="1851209"/>
                  <a:pt x="688980" y="1824057"/>
                  <a:pt x="686639" y="1818227"/>
                </a:cubicBezTo>
                <a:lnTo>
                  <a:pt x="658235" y="1742488"/>
                </a:lnTo>
                <a:cubicBezTo>
                  <a:pt x="645662" y="1715201"/>
                  <a:pt x="661423" y="1719638"/>
                  <a:pt x="636990" y="1638389"/>
                </a:cubicBezTo>
                <a:cubicBezTo>
                  <a:pt x="626351" y="1601441"/>
                  <a:pt x="629414" y="1617134"/>
                  <a:pt x="602059" y="1570807"/>
                </a:cubicBezTo>
                <a:lnTo>
                  <a:pt x="570903" y="1513173"/>
                </a:lnTo>
                <a:cubicBezTo>
                  <a:pt x="570781" y="1503175"/>
                  <a:pt x="550561" y="1468055"/>
                  <a:pt x="550438" y="1458058"/>
                </a:cubicBezTo>
                <a:cubicBezTo>
                  <a:pt x="556848" y="1428101"/>
                  <a:pt x="546263" y="1422712"/>
                  <a:pt x="531416" y="1385478"/>
                </a:cubicBezTo>
                <a:cubicBezTo>
                  <a:pt x="527790" y="1370753"/>
                  <a:pt x="490725" y="1304050"/>
                  <a:pt x="501981" y="1265452"/>
                </a:cubicBezTo>
                <a:cubicBezTo>
                  <a:pt x="501825" y="1234781"/>
                  <a:pt x="490462" y="1187660"/>
                  <a:pt x="487370" y="1141743"/>
                </a:cubicBezTo>
                <a:cubicBezTo>
                  <a:pt x="484278" y="1095826"/>
                  <a:pt x="483852" y="1028118"/>
                  <a:pt x="483427" y="989948"/>
                </a:cubicBezTo>
                <a:cubicBezTo>
                  <a:pt x="483001" y="951779"/>
                  <a:pt x="494678" y="945984"/>
                  <a:pt x="484820" y="912725"/>
                </a:cubicBezTo>
                <a:cubicBezTo>
                  <a:pt x="467566" y="854951"/>
                  <a:pt x="510777" y="860797"/>
                  <a:pt x="475093" y="812798"/>
                </a:cubicBezTo>
                <a:cubicBezTo>
                  <a:pt x="461960" y="787034"/>
                  <a:pt x="498505" y="551948"/>
                  <a:pt x="461972" y="450605"/>
                </a:cubicBezTo>
                <a:cubicBezTo>
                  <a:pt x="470167" y="357604"/>
                  <a:pt x="458694" y="431306"/>
                  <a:pt x="465015" y="372906"/>
                </a:cubicBezTo>
                <a:cubicBezTo>
                  <a:pt x="503427" y="364177"/>
                  <a:pt x="489736" y="290341"/>
                  <a:pt x="490377" y="246134"/>
                </a:cubicBezTo>
                <a:cubicBezTo>
                  <a:pt x="491019" y="201927"/>
                  <a:pt x="449725" y="138160"/>
                  <a:pt x="468864" y="107666"/>
                </a:cubicBezTo>
                <a:cubicBezTo>
                  <a:pt x="468282" y="89794"/>
                  <a:pt x="477749" y="76947"/>
                  <a:pt x="477167" y="59075"/>
                </a:cubicBezTo>
                <a:lnTo>
                  <a:pt x="472992" y="14560"/>
                </a:lnTo>
                <a:close/>
              </a:path>
            </a:pathLst>
          </a:custGeom>
        </p:spPr>
      </p:pic>
      <p:sp>
        <p:nvSpPr>
          <p:cNvPr id="2" name="Title 1">
            <a:extLst>
              <a:ext uri="{FF2B5EF4-FFF2-40B4-BE49-F238E27FC236}">
                <a16:creationId xmlns:a16="http://schemas.microsoft.com/office/drawing/2014/main" id="{28C744EA-43C6-E605-515B-61571DA5BE15}"/>
              </a:ext>
            </a:extLst>
          </p:cNvPr>
          <p:cNvSpPr>
            <a:spLocks noGrp="1"/>
          </p:cNvSpPr>
          <p:nvPr>
            <p:ph type="title"/>
          </p:nvPr>
        </p:nvSpPr>
        <p:spPr>
          <a:xfrm>
            <a:off x="5240" y="4483"/>
            <a:ext cx="6831188" cy="1322887"/>
          </a:xfrm>
        </p:spPr>
        <p:txBody>
          <a:bodyPr vert="horz" lIns="91440" tIns="45720" rIns="91440" bIns="45720" rtlCol="0" anchor="ctr">
            <a:normAutofit/>
          </a:bodyPr>
          <a:lstStyle/>
          <a:p>
            <a:r>
              <a:rPr lang="en-US" sz="4800" b="1" dirty="0">
                <a:latin typeface="Calibri"/>
                <a:cs typeface="Calibri"/>
              </a:rPr>
              <a:t>#</a:t>
            </a:r>
            <a:r>
              <a:rPr lang="en-US" sz="4800" b="1" dirty="0">
                <a:solidFill>
                  <a:srgbClr val="C00000"/>
                </a:solidFill>
                <a:latin typeface="Calibri"/>
                <a:cs typeface="Calibri"/>
              </a:rPr>
              <a:t>Own</a:t>
            </a:r>
            <a:r>
              <a:rPr lang="en-US" sz="4800" b="1" dirty="0">
                <a:latin typeface="Calibri"/>
                <a:cs typeface="Calibri"/>
              </a:rPr>
              <a:t>ed</a:t>
            </a:r>
          </a:p>
        </p:txBody>
      </p:sp>
      <p:sp>
        <p:nvSpPr>
          <p:cNvPr id="7" name="TextBox 6">
            <a:extLst>
              <a:ext uri="{FF2B5EF4-FFF2-40B4-BE49-F238E27FC236}">
                <a16:creationId xmlns:a16="http://schemas.microsoft.com/office/drawing/2014/main" id="{380EEE12-17BE-EEC7-8F0C-60D507EF3825}"/>
              </a:ext>
            </a:extLst>
          </p:cNvPr>
          <p:cNvSpPr txBox="1"/>
          <p:nvPr/>
        </p:nvSpPr>
        <p:spPr>
          <a:xfrm>
            <a:off x="-3619" y="1252808"/>
            <a:ext cx="5498567" cy="5000506"/>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marL="57150" indent="-228600">
              <a:lnSpc>
                <a:spcPct val="90000"/>
              </a:lnSpc>
              <a:spcAft>
                <a:spcPts val="600"/>
              </a:spcAft>
              <a:buFont typeface="Arial" panose="020B0604020202020204" pitchFamily="34" charset="0"/>
              <a:buChar char="•"/>
            </a:pPr>
            <a:endParaRPr lang="en-US" sz="2000"/>
          </a:p>
          <a:p>
            <a:pPr marL="285750" indent="-228600">
              <a:lnSpc>
                <a:spcPct val="90000"/>
              </a:lnSpc>
              <a:spcAft>
                <a:spcPts val="600"/>
              </a:spcAft>
              <a:buFont typeface="Arial" panose="020B0604020202020204" pitchFamily="34" charset="0"/>
              <a:buChar char="•"/>
            </a:pPr>
            <a:r>
              <a:rPr lang="en-US" sz="2800" dirty="0">
                <a:latin typeface="Calibri"/>
                <a:ea typeface="+mn-lt"/>
                <a:cs typeface="+mn-lt"/>
              </a:rPr>
              <a:t>Galaxy S23 hacked twice on the first day of Toronto event</a:t>
            </a:r>
          </a:p>
          <a:p>
            <a:pPr marL="285750" indent="-228600">
              <a:lnSpc>
                <a:spcPct val="90000"/>
              </a:lnSpc>
              <a:spcAft>
                <a:spcPts val="600"/>
              </a:spcAft>
              <a:buFont typeface="Arial" panose="020B0604020202020204" pitchFamily="34" charset="0"/>
              <a:buChar char="•"/>
            </a:pPr>
            <a:endParaRPr lang="en-US" sz="2800" dirty="0">
              <a:latin typeface="Calibri"/>
              <a:ea typeface="+mn-lt"/>
              <a:cs typeface="+mn-lt"/>
            </a:endParaRPr>
          </a:p>
          <a:p>
            <a:pPr marL="285750" indent="-228600">
              <a:lnSpc>
                <a:spcPct val="90000"/>
              </a:lnSpc>
              <a:spcAft>
                <a:spcPts val="600"/>
              </a:spcAft>
              <a:buFont typeface="Arial" panose="020B0604020202020204" pitchFamily="34" charset="0"/>
              <a:buChar char="•"/>
            </a:pPr>
            <a:r>
              <a:rPr lang="en-US" sz="2800" dirty="0">
                <a:latin typeface="Calibri"/>
                <a:ea typeface="Calibri"/>
                <a:cs typeface="Calibri"/>
              </a:rPr>
              <a:t>Tesla Model 3 fully compromised in March </a:t>
            </a:r>
          </a:p>
          <a:p>
            <a:pPr marL="285750" indent="-228600">
              <a:lnSpc>
                <a:spcPct val="90000"/>
              </a:lnSpc>
              <a:spcAft>
                <a:spcPts val="600"/>
              </a:spcAft>
              <a:buFont typeface="Arial" panose="020B0604020202020204" pitchFamily="34" charset="0"/>
              <a:buChar char="•"/>
            </a:pPr>
            <a:endParaRPr lang="en-US" sz="2800" dirty="0">
              <a:solidFill>
                <a:srgbClr val="C00000"/>
              </a:solidFill>
              <a:latin typeface="Calibri"/>
              <a:ea typeface="+mn-lt"/>
              <a:cs typeface="Calibri"/>
            </a:endParaRPr>
          </a:p>
          <a:p>
            <a:pPr marL="285750" indent="-228600">
              <a:lnSpc>
                <a:spcPct val="90000"/>
              </a:lnSpc>
              <a:spcAft>
                <a:spcPts val="600"/>
              </a:spcAft>
              <a:buFont typeface="Arial" panose="020B0604020202020204" pitchFamily="34" charset="0"/>
              <a:buChar char="•"/>
            </a:pPr>
            <a:r>
              <a:rPr lang="en-US" sz="2800" dirty="0">
                <a:solidFill>
                  <a:srgbClr val="000000"/>
                </a:solidFill>
                <a:latin typeface="Calibri"/>
                <a:ea typeface="Calibri"/>
                <a:cs typeface="Calibri"/>
              </a:rPr>
              <a:t>Prize pools worth over </a:t>
            </a:r>
            <a:r>
              <a:rPr lang="en-US" sz="2800" b="1" u="sng" dirty="0">
                <a:solidFill>
                  <a:srgbClr val="C00000"/>
                </a:solidFill>
                <a:latin typeface="Calibri"/>
                <a:ea typeface="Calibri"/>
                <a:cs typeface="Calibri"/>
              </a:rPr>
              <a:t>1M</a:t>
            </a:r>
            <a:endParaRPr lang="en-US" sz="2800">
              <a:solidFill>
                <a:srgbClr val="000000"/>
              </a:solidFill>
              <a:latin typeface="Calibri"/>
              <a:ea typeface="Calibri"/>
              <a:cs typeface="Calibri"/>
            </a:endParaRPr>
          </a:p>
        </p:txBody>
      </p:sp>
    </p:spTree>
    <p:extLst>
      <p:ext uri="{BB962C8B-B14F-4D97-AF65-F5344CB8AC3E}">
        <p14:creationId xmlns:p14="http://schemas.microsoft.com/office/powerpoint/2010/main" val="2071412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10" presetClass="entr" presetSubtype="0" fill="hold" grpId="0" nodeType="afterEffect">
                                  <p:stCondLst>
                                    <p:cond delay="750"/>
                                  </p:stCondLst>
                                  <p:childTnLst>
                                    <p:set>
                                      <p:cBhvr>
                                        <p:cTn id="12" dur="1" fill="hold">
                                          <p:stCondLst>
                                            <p:cond delay="0"/>
                                          </p:stCondLst>
                                        </p:cTn>
                                        <p:tgtEl>
                                          <p:spTgt spid="7">
                                            <p:txEl>
                                              <p:pRg st="1" end="1"/>
                                            </p:txEl>
                                          </p:spTgt>
                                        </p:tgtEl>
                                        <p:attrNameLst>
                                          <p:attrName>style.visibility</p:attrName>
                                        </p:attrNameLst>
                                      </p:cBhvr>
                                      <p:to>
                                        <p:strVal val="visible"/>
                                      </p:to>
                                    </p:set>
                                    <p:animEffect transition="in" filter="fade">
                                      <p:cBhvr>
                                        <p:cTn id="13" dur="500"/>
                                        <p:tgtEl>
                                          <p:spTgt spid="7">
                                            <p:txEl>
                                              <p:pRg st="1" end="1"/>
                                            </p:txEl>
                                          </p:spTgt>
                                        </p:tgtEl>
                                      </p:cBhvr>
                                    </p:animEffect>
                                  </p:childTnLst>
                                </p:cTn>
                              </p:par>
                            </p:childTnLst>
                          </p:cTn>
                        </p:par>
                        <p:par>
                          <p:cTn id="14" fill="hold">
                            <p:stCondLst>
                              <p:cond delay="1750"/>
                            </p:stCondLst>
                            <p:childTnLst>
                              <p:par>
                                <p:cTn id="15" presetID="10" presetClass="entr" presetSubtype="0" fill="hold" grpId="0" nodeType="afterEffect">
                                  <p:stCondLst>
                                    <p:cond delay="750"/>
                                  </p:stCondLst>
                                  <p:childTnLst>
                                    <p:set>
                                      <p:cBhvr>
                                        <p:cTn id="16" dur="1" fill="hold">
                                          <p:stCondLst>
                                            <p:cond delay="0"/>
                                          </p:stCondLst>
                                        </p:cTn>
                                        <p:tgtEl>
                                          <p:spTgt spid="7">
                                            <p:txEl>
                                              <p:pRg st="3" end="3"/>
                                            </p:txEl>
                                          </p:spTgt>
                                        </p:tgtEl>
                                        <p:attrNameLst>
                                          <p:attrName>style.visibility</p:attrName>
                                        </p:attrNameLst>
                                      </p:cBhvr>
                                      <p:to>
                                        <p:strVal val="visible"/>
                                      </p:to>
                                    </p:set>
                                    <p:animEffect transition="in" filter="fade">
                                      <p:cBhvr>
                                        <p:cTn id="17" dur="500"/>
                                        <p:tgtEl>
                                          <p:spTgt spid="7">
                                            <p:txEl>
                                              <p:pRg st="3" end="3"/>
                                            </p:txEl>
                                          </p:spTgt>
                                        </p:tgtEl>
                                      </p:cBhvr>
                                    </p:animEffect>
                                  </p:childTnLst>
                                </p:cTn>
                              </p:par>
                            </p:childTnLst>
                          </p:cTn>
                        </p:par>
                        <p:par>
                          <p:cTn id="18" fill="hold">
                            <p:stCondLst>
                              <p:cond delay="3000"/>
                            </p:stCondLst>
                            <p:childTnLst>
                              <p:par>
                                <p:cTn id="19" presetID="10" presetClass="entr" presetSubtype="0" fill="hold" grpId="0" nodeType="afterEffect">
                                  <p:stCondLst>
                                    <p:cond delay="750"/>
                                  </p:stCondLst>
                                  <p:childTnLst>
                                    <p:set>
                                      <p:cBhvr>
                                        <p:cTn id="20" dur="1" fill="hold">
                                          <p:stCondLst>
                                            <p:cond delay="0"/>
                                          </p:stCondLst>
                                        </p:cTn>
                                        <p:tgtEl>
                                          <p:spTgt spid="7">
                                            <p:txEl>
                                              <p:pRg st="5" end="5"/>
                                            </p:txEl>
                                          </p:spTgt>
                                        </p:tgtEl>
                                        <p:attrNameLst>
                                          <p:attrName>style.visibility</p:attrName>
                                        </p:attrNameLst>
                                      </p:cBhvr>
                                      <p:to>
                                        <p:strVal val="visible"/>
                                      </p:to>
                                    </p:set>
                                    <p:animEffect transition="in" filter="fade">
                                      <p:cBhvr>
                                        <p:cTn id="21" dur="500"/>
                                        <p:tgtEl>
                                          <p:spTgt spid="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D06AB-EEFC-B366-9FAF-CE910DFEE057}"/>
              </a:ext>
            </a:extLst>
          </p:cNvPr>
          <p:cNvSpPr>
            <a:spLocks noGrp="1"/>
          </p:cNvSpPr>
          <p:nvPr>
            <p:ph type="title"/>
          </p:nvPr>
        </p:nvSpPr>
        <p:spPr/>
        <p:txBody>
          <a:bodyPr/>
          <a:lstStyle/>
          <a:p>
            <a:r>
              <a:rPr lang="en-US" dirty="0">
                <a:ea typeface="Calibri Light"/>
                <a:cs typeface="Calibri Light"/>
              </a:rPr>
              <a:t>Sources</a:t>
            </a:r>
            <a:endParaRPr lang="en-US" dirty="0"/>
          </a:p>
        </p:txBody>
      </p:sp>
      <p:sp>
        <p:nvSpPr>
          <p:cNvPr id="3" name="Content Placeholder 2">
            <a:extLst>
              <a:ext uri="{FF2B5EF4-FFF2-40B4-BE49-F238E27FC236}">
                <a16:creationId xmlns:a16="http://schemas.microsoft.com/office/drawing/2014/main" id="{F6792BC5-9AC1-1E8F-8539-15126F678EB8}"/>
              </a:ext>
            </a:extLst>
          </p:cNvPr>
          <p:cNvSpPr>
            <a:spLocks noGrp="1"/>
          </p:cNvSpPr>
          <p:nvPr>
            <p:ph idx="1"/>
          </p:nvPr>
        </p:nvSpPr>
        <p:spPr/>
        <p:txBody>
          <a:bodyPr vert="horz" lIns="91440" tIns="45720" rIns="91440" bIns="45720" rtlCol="0" anchor="t">
            <a:normAutofit fontScale="70000" lnSpcReduction="20000"/>
          </a:bodyPr>
          <a:lstStyle/>
          <a:p>
            <a:r>
              <a:rPr lang="en-US" dirty="0">
                <a:ea typeface="+mn-lt"/>
                <a:cs typeface="+mn-lt"/>
                <a:hlinkClick r:id="rId2"/>
              </a:rPr>
              <a:t>https://www.bleepingcomputer.com/news/security/september-was-a-record-month-for-ransomware-attacks-in-2023/</a:t>
            </a:r>
            <a:r>
              <a:rPr lang="en-US" dirty="0">
                <a:ea typeface="+mn-lt"/>
                <a:cs typeface="+mn-lt"/>
              </a:rPr>
              <a:t> </a:t>
            </a:r>
            <a:endParaRPr lang="en-US" dirty="0">
              <a:ea typeface="Calibri" panose="020F0502020204030204"/>
              <a:cs typeface="Calibri" panose="020F0502020204030204"/>
            </a:endParaRPr>
          </a:p>
          <a:p>
            <a:r>
              <a:rPr lang="en-US" dirty="0">
                <a:ea typeface="+mn-lt"/>
                <a:cs typeface="+mn-lt"/>
                <a:hlinkClick r:id="rId3"/>
              </a:rPr>
              <a:t>https://packetstormsecurity.com/files/175225/Atlassian-Confluence-Unauthenticated-Remote-Code-Execution.html</a:t>
            </a:r>
            <a:endParaRPr lang="en-US"/>
          </a:p>
          <a:p>
            <a:r>
              <a:rPr lang="en-US" dirty="0">
                <a:ea typeface="+mn-lt"/>
                <a:cs typeface="+mn-lt"/>
                <a:hlinkClick r:id="rId4"/>
              </a:rPr>
              <a:t>https://confluence.atlassian.com/security/cve-2023-22515-privilege-escalation-vulnerability-in-confluence-data-center-and-server-1295682276.html</a:t>
            </a:r>
            <a:endParaRPr lang="en-US"/>
          </a:p>
          <a:p>
            <a:r>
              <a:rPr lang="en-US" dirty="0">
                <a:ea typeface="+mn-lt"/>
                <a:cs typeface="+mn-lt"/>
                <a:hlinkClick r:id="rId5"/>
              </a:rPr>
              <a:t>https://www.bleepingcomputer.com/news/security/samsung-galaxy-s23-hacked-twice-on-first-day-of-pwn2own-toronto/</a:t>
            </a:r>
            <a:endParaRPr lang="en-US" dirty="0">
              <a:ea typeface="+mn-lt"/>
              <a:cs typeface="+mn-lt"/>
            </a:endParaRPr>
          </a:p>
          <a:p>
            <a:r>
              <a:rPr lang="en-US" dirty="0">
                <a:ea typeface="+mn-lt"/>
                <a:cs typeface="+mn-lt"/>
                <a:hlinkClick r:id="rId6"/>
              </a:rPr>
              <a:t>https://socradar.io/cve-2023-22515-the-confluence-data-center-and-server-vulnerability/</a:t>
            </a:r>
            <a:r>
              <a:rPr lang="en-US" dirty="0">
                <a:ea typeface="+mn-lt"/>
                <a:cs typeface="+mn-lt"/>
              </a:rPr>
              <a:t> </a:t>
            </a:r>
          </a:p>
          <a:p>
            <a:r>
              <a:rPr lang="en-US" dirty="0">
                <a:ea typeface="+mn-lt"/>
                <a:cs typeface="+mn-lt"/>
                <a:hlinkClick r:id="rId7"/>
              </a:rPr>
              <a:t>https://www.bleepingcomputer.com/news/security/sony-confirms-data-breach-impacting-thousands-in-the-us/</a:t>
            </a:r>
            <a:r>
              <a:rPr lang="en-US" dirty="0">
                <a:ea typeface="+mn-lt"/>
                <a:cs typeface="+mn-lt"/>
              </a:rPr>
              <a:t> </a:t>
            </a:r>
          </a:p>
          <a:p>
            <a:r>
              <a:rPr lang="en-US" dirty="0">
                <a:ea typeface="+mn-lt"/>
                <a:cs typeface="+mn-lt"/>
                <a:hlinkClick r:id="rId8"/>
              </a:rPr>
              <a:t>https://www.bleepingcomputer.com/news/security/building-automation-giant-johnson-controls-hit-by-ransomware-attack/</a:t>
            </a:r>
            <a:r>
              <a:rPr lang="en-US" dirty="0">
                <a:ea typeface="+mn-lt"/>
                <a:cs typeface="+mn-lt"/>
              </a:rPr>
              <a:t> </a:t>
            </a:r>
          </a:p>
          <a:p>
            <a:r>
              <a:rPr lang="en-US" dirty="0">
                <a:ea typeface="+mn-lt"/>
                <a:cs typeface="+mn-lt"/>
                <a:hlinkClick r:id="rId9"/>
              </a:rPr>
              <a:t>https://securityaffairs.com/144001/hacking/pwn2own-vancouver-2023-results.html</a:t>
            </a:r>
            <a:r>
              <a:rPr lang="en-US" dirty="0">
                <a:ea typeface="+mn-lt"/>
                <a:cs typeface="+mn-lt"/>
              </a:rPr>
              <a:t> </a:t>
            </a:r>
            <a:endParaRPr lang="en-US" dirty="0"/>
          </a:p>
        </p:txBody>
      </p:sp>
    </p:spTree>
    <p:extLst>
      <p:ext uri="{BB962C8B-B14F-4D97-AF65-F5344CB8AC3E}">
        <p14:creationId xmlns:p14="http://schemas.microsoft.com/office/powerpoint/2010/main" val="576109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6</Slides>
  <Notes>0</Notes>
  <HiddenSlides>0</HiddenSlides>
  <MMClips>0</MMClips>
  <ScaleCrop>false</ScaleCrop>
  <HeadingPairs>
    <vt:vector size="4" baseType="variant">
      <vt:variant>
        <vt:lpstr>Theme</vt:lpstr>
      </vt:variant>
      <vt:variant>
        <vt:i4>1</vt:i4>
      </vt:variant>
      <vt:variant>
        <vt:lpstr>Slide Titles</vt:lpstr>
      </vt:variant>
      <vt:variant>
        <vt:i4>6</vt:i4>
      </vt:variant>
    </vt:vector>
  </HeadingPairs>
  <TitlesOfParts>
    <vt:vector size="7" baseType="lpstr">
      <vt:lpstr>office theme</vt:lpstr>
      <vt:lpstr>Cyber Minutes Weekly </vt:lpstr>
      <vt:lpstr>Confluence Data Center  Privilege Escalation</vt:lpstr>
      <vt:lpstr>PowerPoint Presentation</vt:lpstr>
      <vt:lpstr>Ransomware on a tear</vt:lpstr>
      <vt:lpstr>#Owned</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1077</cp:revision>
  <dcterms:created xsi:type="dcterms:W3CDTF">2023-10-25T07:03:29Z</dcterms:created>
  <dcterms:modified xsi:type="dcterms:W3CDTF">2023-11-01T01:47:09Z</dcterms:modified>
</cp:coreProperties>
</file>

<file path=docProps/thumbnail.jpeg>
</file>